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8288000" cy="10287000"/>
  <p:notesSz cx="6797675" cy="9926638"/>
  <p:embeddedFontLst>
    <p:embeddedFont>
      <p:font typeface="Aileron" panose="020B0604020202020204" charset="0"/>
      <p:regular r:id="rId27"/>
    </p:embeddedFont>
    <p:embeddedFont>
      <p:font typeface="Aileron Bold" panose="020B0604020202020204" charset="0"/>
      <p:regular r:id="rId28"/>
    </p:embeddedFont>
    <p:embeddedFont>
      <p:font typeface="Aileron Heavy" panose="020B0604020202020204" charset="0"/>
      <p:regular r:id="rId29"/>
    </p:embeddedFont>
    <p:embeddedFont>
      <p:font typeface="Futura" panose="02020800000000000000" charset="0"/>
      <p:regular r:id="rId30"/>
      <p:bold r:id="rId31"/>
    </p:embeddedFont>
    <p:embeddedFont>
      <p:font typeface="Futura Bold" panose="02020800000000000000" charset="0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6.png"/><Relationship Id="rId7" Type="http://schemas.openxmlformats.org/officeDocument/2006/relationships/image" Target="../media/image5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3624" y="-126578"/>
            <a:ext cx="18571624" cy="10540156"/>
          </a:xfrm>
          <a:custGeom>
            <a:avLst/>
            <a:gdLst/>
            <a:ahLst/>
            <a:cxnLst/>
            <a:rect l="l" t="t" r="r" b="b"/>
            <a:pathLst>
              <a:path w="18571624" h="10540156">
                <a:moveTo>
                  <a:pt x="0" y="0"/>
                </a:moveTo>
                <a:lnTo>
                  <a:pt x="18571624" y="0"/>
                </a:lnTo>
                <a:lnTo>
                  <a:pt x="18571624" y="10540156"/>
                </a:lnTo>
                <a:lnTo>
                  <a:pt x="0" y="105401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301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0" y="10124017"/>
            <a:ext cx="16192500" cy="172508"/>
            <a:chOff x="0" y="0"/>
            <a:chExt cx="4264691" cy="454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192500" y="0"/>
            <a:ext cx="2283181" cy="167947"/>
            <a:chOff x="0" y="0"/>
            <a:chExt cx="601332" cy="442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1332" cy="44233"/>
            </a:xfrm>
            <a:custGeom>
              <a:avLst/>
              <a:gdLst/>
              <a:ahLst/>
              <a:cxnLst/>
              <a:rect l="l" t="t" r="r" b="b"/>
              <a:pathLst>
                <a:path w="601332" h="44233">
                  <a:moveTo>
                    <a:pt x="0" y="0"/>
                  </a:moveTo>
                  <a:lnTo>
                    <a:pt x="601332" y="0"/>
                  </a:lnTo>
                  <a:lnTo>
                    <a:pt x="601332" y="44233"/>
                  </a:lnTo>
                  <a:lnTo>
                    <a:pt x="0" y="44233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601332" cy="101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283624" y="-225758"/>
            <a:ext cx="18855249" cy="11131913"/>
            <a:chOff x="0" y="0"/>
            <a:chExt cx="4965991" cy="29318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965991" cy="2931862"/>
            </a:xfrm>
            <a:custGeom>
              <a:avLst/>
              <a:gdLst/>
              <a:ahLst/>
              <a:cxnLst/>
              <a:rect l="l" t="t" r="r" b="b"/>
              <a:pathLst>
                <a:path w="4965991" h="2931862">
                  <a:moveTo>
                    <a:pt x="0" y="0"/>
                  </a:moveTo>
                  <a:lnTo>
                    <a:pt x="4965991" y="0"/>
                  </a:lnTo>
                  <a:lnTo>
                    <a:pt x="4965991" y="2931862"/>
                  </a:lnTo>
                  <a:lnTo>
                    <a:pt x="0" y="2931862"/>
                  </a:lnTo>
                  <a:close/>
                </a:path>
              </a:pathLst>
            </a:custGeom>
            <a:solidFill>
              <a:srgbClr val="000000">
                <a:alpha val="42745"/>
              </a:srgbClr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4965991" cy="2989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10124017"/>
            <a:ext cx="16192500" cy="172508"/>
            <a:chOff x="0" y="0"/>
            <a:chExt cx="4264691" cy="454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7675670" y="7884630"/>
            <a:ext cx="2653035" cy="2488624"/>
          </a:xfrm>
          <a:custGeom>
            <a:avLst/>
            <a:gdLst/>
            <a:ahLst/>
            <a:cxnLst/>
            <a:rect l="l" t="t" r="r" b="b"/>
            <a:pathLst>
              <a:path w="2653035" h="2488624">
                <a:moveTo>
                  <a:pt x="0" y="0"/>
                </a:moveTo>
                <a:lnTo>
                  <a:pt x="2653035" y="0"/>
                </a:lnTo>
                <a:lnTo>
                  <a:pt x="2653035" y="2488624"/>
                </a:lnTo>
                <a:lnTo>
                  <a:pt x="0" y="24886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16" name="Group 16"/>
          <p:cNvGrpSpPr/>
          <p:nvPr/>
        </p:nvGrpSpPr>
        <p:grpSpPr>
          <a:xfrm>
            <a:off x="846190" y="733914"/>
            <a:ext cx="16595620" cy="2590800"/>
            <a:chOff x="0" y="0"/>
            <a:chExt cx="22127493" cy="3454400"/>
          </a:xfrm>
        </p:grpSpPr>
        <p:sp>
          <p:nvSpPr>
            <p:cNvPr id="17" name="TextBox 17"/>
            <p:cNvSpPr txBox="1"/>
            <p:nvPr/>
          </p:nvSpPr>
          <p:spPr>
            <a:xfrm>
              <a:off x="0" y="104775"/>
              <a:ext cx="22127493" cy="2333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200"/>
                </a:lnSpc>
              </a:pPr>
              <a:r>
                <a:rPr lang="en-US" sz="12000" b="1">
                  <a:solidFill>
                    <a:srgbClr val="FFFFFF"/>
                  </a:solidFill>
                  <a:latin typeface="Aileron Heavy"/>
                  <a:ea typeface="Aileron Heavy"/>
                  <a:cs typeface="Aileron Heavy"/>
                  <a:sym typeface="Aileron Heavy"/>
                </a:rPr>
                <a:t>1º Semestre 2025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06700"/>
              <a:ext cx="22127493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 spc="30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BALANÇO DAS ATIVIDADES DA APAL DURANTE O PRIMEIRO SEMESTRE DE 2025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024E8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0584397" y="2705643"/>
            <a:ext cx="6674903" cy="4386180"/>
          </a:xfrm>
          <a:custGeom>
            <a:avLst/>
            <a:gdLst/>
            <a:ahLst/>
            <a:cxnLst/>
            <a:rect l="l" t="t" r="r" b="b"/>
            <a:pathLst>
              <a:path w="6674903" h="4386180">
                <a:moveTo>
                  <a:pt x="0" y="0"/>
                </a:moveTo>
                <a:lnTo>
                  <a:pt x="6674903" y="0"/>
                </a:lnTo>
                <a:lnTo>
                  <a:pt x="6674903" y="4386181"/>
                </a:lnTo>
                <a:lnTo>
                  <a:pt x="0" y="43861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39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740807" y="3856527"/>
            <a:ext cx="4588494" cy="4588494"/>
          </a:xfrm>
          <a:custGeom>
            <a:avLst/>
            <a:gdLst/>
            <a:ahLst/>
            <a:cxnLst/>
            <a:rect l="l" t="t" r="r" b="b"/>
            <a:pathLst>
              <a:path w="4588494" h="4588494">
                <a:moveTo>
                  <a:pt x="0" y="0"/>
                </a:moveTo>
                <a:lnTo>
                  <a:pt x="4588494" y="0"/>
                </a:lnTo>
                <a:lnTo>
                  <a:pt x="4588494" y="4588494"/>
                </a:lnTo>
                <a:lnTo>
                  <a:pt x="0" y="45884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5662602" y="3856527"/>
            <a:ext cx="4588494" cy="4588494"/>
          </a:xfrm>
          <a:custGeom>
            <a:avLst/>
            <a:gdLst/>
            <a:ahLst/>
            <a:cxnLst/>
            <a:rect l="l" t="t" r="r" b="b"/>
            <a:pathLst>
              <a:path w="4588494" h="4588494">
                <a:moveTo>
                  <a:pt x="0" y="0"/>
                </a:moveTo>
                <a:lnTo>
                  <a:pt x="4588494" y="0"/>
                </a:lnTo>
                <a:lnTo>
                  <a:pt x="4588494" y="4588494"/>
                </a:lnTo>
                <a:lnTo>
                  <a:pt x="0" y="45884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TextBox 13"/>
          <p:cNvSpPr txBox="1"/>
          <p:nvPr/>
        </p:nvSpPr>
        <p:spPr>
          <a:xfrm>
            <a:off x="2284733" y="1205873"/>
            <a:ext cx="5951278" cy="38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Tourism.Com’25 –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Congresso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IPDT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JANEIRO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783529" y="8814253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4"/>
                </a:lnTo>
                <a:lnTo>
                  <a:pt x="0" y="8880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024E8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3573707" y="2024136"/>
            <a:ext cx="11140586" cy="6238728"/>
          </a:xfrm>
          <a:custGeom>
            <a:avLst/>
            <a:gdLst/>
            <a:ahLst/>
            <a:cxnLst/>
            <a:rect l="l" t="t" r="r" b="b"/>
            <a:pathLst>
              <a:path w="11140586" h="6238728">
                <a:moveTo>
                  <a:pt x="0" y="0"/>
                </a:moveTo>
                <a:lnTo>
                  <a:pt x="11140586" y="0"/>
                </a:lnTo>
                <a:lnTo>
                  <a:pt x="11140586" y="6238728"/>
                </a:lnTo>
                <a:lnTo>
                  <a:pt x="0" y="6238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Balanço de 2024 e Perspetivas para 2025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JANEIRO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024E8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3573707" y="2024136"/>
            <a:ext cx="11140586" cy="6238728"/>
          </a:xfrm>
          <a:custGeom>
            <a:avLst/>
            <a:gdLst/>
            <a:ahLst/>
            <a:cxnLst/>
            <a:rect l="l" t="t" r="r" b="b"/>
            <a:pathLst>
              <a:path w="11140586" h="6238728">
                <a:moveTo>
                  <a:pt x="0" y="0"/>
                </a:moveTo>
                <a:lnTo>
                  <a:pt x="11140586" y="0"/>
                </a:lnTo>
                <a:lnTo>
                  <a:pt x="11140586" y="6238728"/>
                </a:lnTo>
                <a:lnTo>
                  <a:pt x="0" y="6238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FITUR 2025 - Madrid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JANEIRO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28729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8729A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4783529" y="8814253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4"/>
                </a:lnTo>
                <a:lnTo>
                  <a:pt x="0" y="888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2454531" y="2061501"/>
            <a:ext cx="5435911" cy="3926007"/>
          </a:xfrm>
          <a:custGeom>
            <a:avLst/>
            <a:gdLst/>
            <a:ahLst/>
            <a:cxnLst/>
            <a:rect l="l" t="t" r="r" b="b"/>
            <a:pathLst>
              <a:path w="5435911" h="3926007">
                <a:moveTo>
                  <a:pt x="0" y="0"/>
                </a:moveTo>
                <a:lnTo>
                  <a:pt x="5435911" y="0"/>
                </a:lnTo>
                <a:lnTo>
                  <a:pt x="5435911" y="3926008"/>
                </a:lnTo>
                <a:lnTo>
                  <a:pt x="0" y="39260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84612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2454531" y="6383253"/>
            <a:ext cx="5435911" cy="3319094"/>
          </a:xfrm>
          <a:custGeom>
            <a:avLst/>
            <a:gdLst/>
            <a:ahLst/>
            <a:cxnLst/>
            <a:rect l="l" t="t" r="r" b="b"/>
            <a:pathLst>
              <a:path w="5435911" h="3319094">
                <a:moveTo>
                  <a:pt x="0" y="0"/>
                </a:moveTo>
                <a:lnTo>
                  <a:pt x="5435911" y="0"/>
                </a:lnTo>
                <a:lnTo>
                  <a:pt x="5435911" y="3319094"/>
                </a:lnTo>
                <a:lnTo>
                  <a:pt x="0" y="3319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8285" b="-4547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Freeform 13"/>
          <p:cNvSpPr/>
          <p:nvPr/>
        </p:nvSpPr>
        <p:spPr>
          <a:xfrm>
            <a:off x="8349774" y="2245877"/>
            <a:ext cx="5198027" cy="6930702"/>
          </a:xfrm>
          <a:custGeom>
            <a:avLst/>
            <a:gdLst/>
            <a:ahLst/>
            <a:cxnLst/>
            <a:rect l="l" t="t" r="r" b="b"/>
            <a:pathLst>
              <a:path w="5198027" h="6930702">
                <a:moveTo>
                  <a:pt x="0" y="0"/>
                </a:moveTo>
                <a:lnTo>
                  <a:pt x="5198026" y="0"/>
                </a:lnTo>
                <a:lnTo>
                  <a:pt x="5198026" y="6930702"/>
                </a:lnTo>
                <a:lnTo>
                  <a:pt x="0" y="69307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TextBox 14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Roadshow Espanha - Madrid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FEVEREIRO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28729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8729A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10" name="Group 10"/>
          <p:cNvGrpSpPr/>
          <p:nvPr/>
        </p:nvGrpSpPr>
        <p:grpSpPr>
          <a:xfrm>
            <a:off x="836966" y="2438637"/>
            <a:ext cx="16614069" cy="7208598"/>
            <a:chOff x="0" y="0"/>
            <a:chExt cx="22152092" cy="9611464"/>
          </a:xfrm>
        </p:grpSpPr>
        <p:sp>
          <p:nvSpPr>
            <p:cNvPr id="11" name="Freeform 11"/>
            <p:cNvSpPr/>
            <p:nvPr/>
          </p:nvSpPr>
          <p:spPr>
            <a:xfrm>
              <a:off x="10196805" y="0"/>
              <a:ext cx="11955287" cy="7830713"/>
            </a:xfrm>
            <a:custGeom>
              <a:avLst/>
              <a:gdLst/>
              <a:ahLst/>
              <a:cxnLst/>
              <a:rect l="l" t="t" r="r" b="b"/>
              <a:pathLst>
                <a:path w="11955287" h="7830713">
                  <a:moveTo>
                    <a:pt x="0" y="0"/>
                  </a:moveTo>
                  <a:lnTo>
                    <a:pt x="11955287" y="0"/>
                  </a:lnTo>
                  <a:lnTo>
                    <a:pt x="11955287" y="7830713"/>
                  </a:lnTo>
                  <a:lnTo>
                    <a:pt x="0" y="7830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947725" y="5779907"/>
              <a:ext cx="4045880" cy="3831557"/>
            </a:xfrm>
            <a:custGeom>
              <a:avLst/>
              <a:gdLst/>
              <a:ahLst/>
              <a:cxnLst/>
              <a:rect l="l" t="t" r="r" b="b"/>
              <a:pathLst>
                <a:path w="4045880" h="3831557">
                  <a:moveTo>
                    <a:pt x="0" y="0"/>
                  </a:moveTo>
                  <a:lnTo>
                    <a:pt x="4045880" y="0"/>
                  </a:lnTo>
                  <a:lnTo>
                    <a:pt x="4045880" y="3831557"/>
                  </a:lnTo>
                  <a:lnTo>
                    <a:pt x="0" y="383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785" r="-18090"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9993605" cy="5605864"/>
            </a:xfrm>
            <a:custGeom>
              <a:avLst/>
              <a:gdLst/>
              <a:ahLst/>
              <a:cxnLst/>
              <a:rect l="l" t="t" r="r" b="b"/>
              <a:pathLst>
                <a:path w="9993605" h="5605864">
                  <a:moveTo>
                    <a:pt x="0" y="0"/>
                  </a:moveTo>
                  <a:lnTo>
                    <a:pt x="9993605" y="0"/>
                  </a:lnTo>
                  <a:lnTo>
                    <a:pt x="9993605" y="5605864"/>
                  </a:lnTo>
                  <a:lnTo>
                    <a:pt x="0" y="5605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497" b="-9497"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5779907"/>
              <a:ext cx="5740161" cy="3831557"/>
            </a:xfrm>
            <a:custGeom>
              <a:avLst/>
              <a:gdLst/>
              <a:ahLst/>
              <a:cxnLst/>
              <a:rect l="l" t="t" r="r" b="b"/>
              <a:pathLst>
                <a:path w="5740161" h="3831557">
                  <a:moveTo>
                    <a:pt x="0" y="0"/>
                  </a:moveTo>
                  <a:lnTo>
                    <a:pt x="5740161" y="0"/>
                  </a:lnTo>
                  <a:lnTo>
                    <a:pt x="5740161" y="3831557"/>
                  </a:lnTo>
                  <a:lnTo>
                    <a:pt x="0" y="383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783529" y="8814253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4"/>
                </a:lnTo>
                <a:lnTo>
                  <a:pt x="0" y="8880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TextBox 16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Roadshow Espanha - Sevilha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FEVEREIRO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28729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8729A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3573707" y="2591864"/>
            <a:ext cx="11140586" cy="6238728"/>
          </a:xfrm>
          <a:custGeom>
            <a:avLst/>
            <a:gdLst/>
            <a:ahLst/>
            <a:cxnLst/>
            <a:rect l="l" t="t" r="r" b="b"/>
            <a:pathLst>
              <a:path w="11140586" h="6238728">
                <a:moveTo>
                  <a:pt x="0" y="0"/>
                </a:moveTo>
                <a:lnTo>
                  <a:pt x="11140586" y="0"/>
                </a:lnTo>
                <a:lnTo>
                  <a:pt x="11140586" y="6238728"/>
                </a:lnTo>
                <a:lnTo>
                  <a:pt x="0" y="6238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“Ondas de Impacto” - Podcast APEXA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FEVEREIRO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4E9FC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E9FC2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028700" y="2557080"/>
            <a:ext cx="9468362" cy="6308296"/>
          </a:xfrm>
          <a:custGeom>
            <a:avLst/>
            <a:gdLst/>
            <a:ahLst/>
            <a:cxnLst/>
            <a:rect l="l" t="t" r="r" b="b"/>
            <a:pathLst>
              <a:path w="9468362" h="6308296">
                <a:moveTo>
                  <a:pt x="0" y="0"/>
                </a:moveTo>
                <a:lnTo>
                  <a:pt x="9468362" y="0"/>
                </a:lnTo>
                <a:lnTo>
                  <a:pt x="9468362" y="6308296"/>
                </a:lnTo>
                <a:lnTo>
                  <a:pt x="0" y="6308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0923000" y="6404099"/>
            <a:ext cx="4709785" cy="3139857"/>
          </a:xfrm>
          <a:custGeom>
            <a:avLst/>
            <a:gdLst/>
            <a:ahLst/>
            <a:cxnLst/>
            <a:rect l="l" t="t" r="r" b="b"/>
            <a:pathLst>
              <a:path w="4709785" h="3139857">
                <a:moveTo>
                  <a:pt x="0" y="0"/>
                </a:moveTo>
                <a:lnTo>
                  <a:pt x="4709786" y="0"/>
                </a:lnTo>
                <a:lnTo>
                  <a:pt x="4709786" y="3139857"/>
                </a:lnTo>
                <a:lnTo>
                  <a:pt x="0" y="31398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10923000" y="1885126"/>
            <a:ext cx="6270636" cy="4177811"/>
          </a:xfrm>
          <a:custGeom>
            <a:avLst/>
            <a:gdLst/>
            <a:ahLst/>
            <a:cxnLst/>
            <a:rect l="l" t="t" r="r" b="b"/>
            <a:pathLst>
              <a:path w="6270636" h="4177811">
                <a:moveTo>
                  <a:pt x="0" y="0"/>
                </a:moveTo>
                <a:lnTo>
                  <a:pt x="6270636" y="0"/>
                </a:lnTo>
                <a:lnTo>
                  <a:pt x="6270636" y="4177810"/>
                </a:lnTo>
                <a:lnTo>
                  <a:pt x="0" y="41778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TextBox 13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BTL 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MARÇO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337166" y="7792490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5"/>
                </a:lnTo>
                <a:lnTo>
                  <a:pt x="0" y="88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4E9FC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E9FC2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108415" y="2574867"/>
            <a:ext cx="9570872" cy="6380581"/>
          </a:xfrm>
          <a:custGeom>
            <a:avLst/>
            <a:gdLst/>
            <a:ahLst/>
            <a:cxnLst/>
            <a:rect l="l" t="t" r="r" b="b"/>
            <a:pathLst>
              <a:path w="9570872" h="6380581">
                <a:moveTo>
                  <a:pt x="0" y="0"/>
                </a:moveTo>
                <a:lnTo>
                  <a:pt x="9570872" y="0"/>
                </a:lnTo>
                <a:lnTo>
                  <a:pt x="9570872" y="6380582"/>
                </a:lnTo>
                <a:lnTo>
                  <a:pt x="0" y="6380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1088765" y="2574867"/>
            <a:ext cx="6030864" cy="4020576"/>
          </a:xfrm>
          <a:custGeom>
            <a:avLst/>
            <a:gdLst/>
            <a:ahLst/>
            <a:cxnLst/>
            <a:rect l="l" t="t" r="r" b="b"/>
            <a:pathLst>
              <a:path w="6030864" h="4020576">
                <a:moveTo>
                  <a:pt x="0" y="0"/>
                </a:moveTo>
                <a:lnTo>
                  <a:pt x="6030863" y="0"/>
                </a:lnTo>
                <a:lnTo>
                  <a:pt x="6030863" y="4020576"/>
                </a:lnTo>
                <a:lnTo>
                  <a:pt x="0" y="40205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TextBox 12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2ª Edição Anuário “Destino Albufeira”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MARÇO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4E9FC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E9FC2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9358493" y="2682095"/>
            <a:ext cx="7388834" cy="4922811"/>
          </a:xfrm>
          <a:custGeom>
            <a:avLst/>
            <a:gdLst/>
            <a:ahLst/>
            <a:cxnLst/>
            <a:rect l="l" t="t" r="r" b="b"/>
            <a:pathLst>
              <a:path w="7388834" h="4922811">
                <a:moveTo>
                  <a:pt x="0" y="0"/>
                </a:moveTo>
                <a:lnTo>
                  <a:pt x="7388834" y="0"/>
                </a:lnTo>
                <a:lnTo>
                  <a:pt x="7388834" y="4922810"/>
                </a:lnTo>
                <a:lnTo>
                  <a:pt x="0" y="49228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540673" y="2682095"/>
            <a:ext cx="7388834" cy="4922811"/>
          </a:xfrm>
          <a:custGeom>
            <a:avLst/>
            <a:gdLst/>
            <a:ahLst/>
            <a:cxnLst/>
            <a:rect l="l" t="t" r="r" b="b"/>
            <a:pathLst>
              <a:path w="7388834" h="4922811">
                <a:moveTo>
                  <a:pt x="0" y="0"/>
                </a:moveTo>
                <a:lnTo>
                  <a:pt x="7388834" y="0"/>
                </a:lnTo>
                <a:lnTo>
                  <a:pt x="7388834" y="4922810"/>
                </a:lnTo>
                <a:lnTo>
                  <a:pt x="0" y="49228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TextBox 12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Jornadas de Hotelaria e Turismo - ISCET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MARÇO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4E9FC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E9FC2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10" name="Group 10"/>
          <p:cNvGrpSpPr/>
          <p:nvPr/>
        </p:nvGrpSpPr>
        <p:grpSpPr>
          <a:xfrm>
            <a:off x="3443887" y="2306896"/>
            <a:ext cx="11400225" cy="6808663"/>
            <a:chOff x="0" y="0"/>
            <a:chExt cx="15200300" cy="90782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296617" cy="9078217"/>
            </a:xfrm>
            <a:custGeom>
              <a:avLst/>
              <a:gdLst/>
              <a:ahLst/>
              <a:cxnLst/>
              <a:rect l="l" t="t" r="r" b="b"/>
              <a:pathLst>
                <a:path w="7296617" h="9078217">
                  <a:moveTo>
                    <a:pt x="0" y="0"/>
                  </a:moveTo>
                  <a:lnTo>
                    <a:pt x="7296617" y="0"/>
                  </a:lnTo>
                  <a:lnTo>
                    <a:pt x="7296617" y="9078217"/>
                  </a:lnTo>
                  <a:lnTo>
                    <a:pt x="0" y="9078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8391638" y="0"/>
              <a:ext cx="6808663" cy="9078217"/>
            </a:xfrm>
            <a:custGeom>
              <a:avLst/>
              <a:gdLst/>
              <a:ahLst/>
              <a:cxnLst/>
              <a:rect l="l" t="t" r="r" b="b"/>
              <a:pathLst>
                <a:path w="6808663" h="9078217">
                  <a:moveTo>
                    <a:pt x="0" y="0"/>
                  </a:moveTo>
                  <a:lnTo>
                    <a:pt x="6808662" y="0"/>
                  </a:lnTo>
                  <a:lnTo>
                    <a:pt x="6808662" y="9078217"/>
                  </a:lnTo>
                  <a:lnTo>
                    <a:pt x="0" y="9078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FLY Porto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MARÇO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337166" y="7792490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5"/>
                </a:lnTo>
                <a:lnTo>
                  <a:pt x="0" y="8880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4E9FC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E9FC2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3573707" y="2566824"/>
            <a:ext cx="11140586" cy="6238728"/>
          </a:xfrm>
          <a:custGeom>
            <a:avLst/>
            <a:gdLst/>
            <a:ahLst/>
            <a:cxnLst/>
            <a:rect l="l" t="t" r="r" b="b"/>
            <a:pathLst>
              <a:path w="11140586" h="6238728">
                <a:moveTo>
                  <a:pt x="0" y="0"/>
                </a:moveTo>
                <a:lnTo>
                  <a:pt x="11140586" y="0"/>
                </a:lnTo>
                <a:lnTo>
                  <a:pt x="11140586" y="6238728"/>
                </a:lnTo>
                <a:lnTo>
                  <a:pt x="0" y="6238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55º Aniversário RTA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MARÇO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ECD774-3820-F9C1-1924-6C1F88D01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9301035-9598-EB9C-663A-05244DE31E64}"/>
              </a:ext>
            </a:extLst>
          </p:cNvPr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4E9FC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7B4A5-C3A4-ED94-708C-FC31D073D0C7}"/>
              </a:ext>
            </a:extLst>
          </p:cNvPr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727CB93-C44C-E9E3-192C-FF4E4BB7C50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E9FC2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80B8F26-B900-B10A-E000-04016DF7F509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A9A9DCA0-9E52-124E-D97D-C16797219E18}"/>
              </a:ext>
            </a:extLst>
          </p:cNvPr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49C3FEB-66D7-831A-113B-F86D385B3793}"/>
                </a:ext>
              </a:extLst>
            </p:cNvPr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24085DD-1C7A-79BF-08D1-F6C53063B457}"/>
                </a:ext>
              </a:extLst>
            </p:cNvPr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8A0F481A-A037-49DB-62AE-212B40BF0464}"/>
              </a:ext>
            </a:extLst>
          </p:cNvPr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5F3DDBB-2D1C-018A-0A31-7EDE4FC86CFC}"/>
              </a:ext>
            </a:extLst>
          </p:cNvPr>
          <p:cNvSpPr txBox="1"/>
          <p:nvPr/>
        </p:nvSpPr>
        <p:spPr>
          <a:xfrm>
            <a:off x="2284732" y="1205873"/>
            <a:ext cx="8764267" cy="382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Patrocínio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Equipa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Ciclismo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Feminino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Cinco Quinas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AFD67AA-A026-ACCE-F8F2-53D033F58812}"/>
              </a:ext>
            </a:extLst>
          </p:cNvPr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MARÇO</a:t>
            </a:r>
          </a:p>
        </p:txBody>
      </p:sp>
      <p:pic>
        <p:nvPicPr>
          <p:cNvPr id="1026" name="Picture 2" descr="Pode ser uma imagem de 9 pessoas, bicicleta e a texto">
            <a:extLst>
              <a:ext uri="{FF2B5EF4-FFF2-40B4-BE49-F238E27FC236}">
                <a16:creationId xmlns:a16="http://schemas.microsoft.com/office/drawing/2014/main" id="{AB56AEB1-2F2E-5B8F-7ABA-E5582B7F5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403" y="2655961"/>
            <a:ext cx="7927194" cy="528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036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79B7D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B7D1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6337166" y="7792490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5"/>
                </a:lnTo>
                <a:lnTo>
                  <a:pt x="0" y="888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187927" y="2716283"/>
            <a:ext cx="5161050" cy="6356958"/>
          </a:xfrm>
          <a:custGeom>
            <a:avLst/>
            <a:gdLst/>
            <a:ahLst/>
            <a:cxnLst/>
            <a:rect l="l" t="t" r="r" b="b"/>
            <a:pathLst>
              <a:path w="5161050" h="6356958">
                <a:moveTo>
                  <a:pt x="0" y="0"/>
                </a:moveTo>
                <a:lnTo>
                  <a:pt x="5161050" y="0"/>
                </a:lnTo>
                <a:lnTo>
                  <a:pt x="516105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124" b="-4124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7165958" y="2716283"/>
            <a:ext cx="8475944" cy="6356958"/>
          </a:xfrm>
          <a:custGeom>
            <a:avLst/>
            <a:gdLst/>
            <a:ahLst/>
            <a:cxnLst/>
            <a:rect l="l" t="t" r="r" b="b"/>
            <a:pathLst>
              <a:path w="8475944" h="6356958">
                <a:moveTo>
                  <a:pt x="0" y="0"/>
                </a:moveTo>
                <a:lnTo>
                  <a:pt x="8475945" y="0"/>
                </a:lnTo>
                <a:lnTo>
                  <a:pt x="847594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TextBox 13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B-Travel - Barcelona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ABRIL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79B7D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B7D1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7626708" y="2507096"/>
            <a:ext cx="9632592" cy="5913759"/>
          </a:xfrm>
          <a:custGeom>
            <a:avLst/>
            <a:gdLst/>
            <a:ahLst/>
            <a:cxnLst/>
            <a:rect l="l" t="t" r="r" b="b"/>
            <a:pathLst>
              <a:path w="9632592" h="5913759">
                <a:moveTo>
                  <a:pt x="0" y="0"/>
                </a:moveTo>
                <a:lnTo>
                  <a:pt x="9632592" y="0"/>
                </a:lnTo>
                <a:lnTo>
                  <a:pt x="9632592" y="5913759"/>
                </a:lnTo>
                <a:lnTo>
                  <a:pt x="0" y="59137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260" b="-426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688850" y="2507096"/>
            <a:ext cx="5169941" cy="3444473"/>
          </a:xfrm>
          <a:custGeom>
            <a:avLst/>
            <a:gdLst/>
            <a:ahLst/>
            <a:cxnLst/>
            <a:rect l="l" t="t" r="r" b="b"/>
            <a:pathLst>
              <a:path w="5169941" h="3444473">
                <a:moveTo>
                  <a:pt x="0" y="0"/>
                </a:moveTo>
                <a:lnTo>
                  <a:pt x="5169941" y="0"/>
                </a:lnTo>
                <a:lnTo>
                  <a:pt x="5169941" y="3444473"/>
                </a:lnTo>
                <a:lnTo>
                  <a:pt x="0" y="34444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1688850" y="6134302"/>
            <a:ext cx="5169941" cy="3444473"/>
          </a:xfrm>
          <a:custGeom>
            <a:avLst/>
            <a:gdLst/>
            <a:ahLst/>
            <a:cxnLst/>
            <a:rect l="l" t="t" r="r" b="b"/>
            <a:pathLst>
              <a:path w="5169941" h="3444473">
                <a:moveTo>
                  <a:pt x="0" y="0"/>
                </a:moveTo>
                <a:lnTo>
                  <a:pt x="5169941" y="0"/>
                </a:lnTo>
                <a:lnTo>
                  <a:pt x="5169941" y="3444474"/>
                </a:lnTo>
                <a:lnTo>
                  <a:pt x="0" y="34444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TextBox 13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Prémios PME Líder e Excelência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ABRIL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A5D1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1DD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6337166" y="7792490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5"/>
                </a:lnTo>
                <a:lnTo>
                  <a:pt x="0" y="888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0481787" y="2089532"/>
            <a:ext cx="7033472" cy="4176768"/>
          </a:xfrm>
          <a:custGeom>
            <a:avLst/>
            <a:gdLst/>
            <a:ahLst/>
            <a:cxnLst/>
            <a:rect l="l" t="t" r="r" b="b"/>
            <a:pathLst>
              <a:path w="7033472" h="4176768">
                <a:moveTo>
                  <a:pt x="0" y="0"/>
                </a:moveTo>
                <a:lnTo>
                  <a:pt x="7033472" y="0"/>
                </a:lnTo>
                <a:lnTo>
                  <a:pt x="7033472" y="4176768"/>
                </a:lnTo>
                <a:lnTo>
                  <a:pt x="0" y="4176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78" r="-2508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10487887" y="6550446"/>
            <a:ext cx="3660953" cy="3089808"/>
          </a:xfrm>
          <a:custGeom>
            <a:avLst/>
            <a:gdLst/>
            <a:ahLst/>
            <a:cxnLst/>
            <a:rect l="l" t="t" r="r" b="b"/>
            <a:pathLst>
              <a:path w="3660953" h="3089808">
                <a:moveTo>
                  <a:pt x="0" y="0"/>
                </a:moveTo>
                <a:lnTo>
                  <a:pt x="3660953" y="0"/>
                </a:lnTo>
                <a:lnTo>
                  <a:pt x="3660953" y="3089807"/>
                </a:lnTo>
                <a:lnTo>
                  <a:pt x="0" y="30898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94" r="-7652" b="-4367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Freeform 13"/>
          <p:cNvSpPr/>
          <p:nvPr/>
        </p:nvSpPr>
        <p:spPr>
          <a:xfrm>
            <a:off x="5551187" y="3458998"/>
            <a:ext cx="4274686" cy="4777539"/>
          </a:xfrm>
          <a:custGeom>
            <a:avLst/>
            <a:gdLst/>
            <a:ahLst/>
            <a:cxnLst/>
            <a:rect l="l" t="t" r="r" b="b"/>
            <a:pathLst>
              <a:path w="4274686" h="4777539">
                <a:moveTo>
                  <a:pt x="0" y="0"/>
                </a:moveTo>
                <a:lnTo>
                  <a:pt x="4274686" y="0"/>
                </a:lnTo>
                <a:lnTo>
                  <a:pt x="4274686" y="4777539"/>
                </a:lnTo>
                <a:lnTo>
                  <a:pt x="0" y="47775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4162" b="-5136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Freeform 14"/>
          <p:cNvSpPr/>
          <p:nvPr/>
        </p:nvSpPr>
        <p:spPr>
          <a:xfrm>
            <a:off x="694871" y="3458998"/>
            <a:ext cx="4309430" cy="4735147"/>
          </a:xfrm>
          <a:custGeom>
            <a:avLst/>
            <a:gdLst/>
            <a:ahLst/>
            <a:cxnLst/>
            <a:rect l="l" t="t" r="r" b="b"/>
            <a:pathLst>
              <a:path w="4309430" h="4735147">
                <a:moveTo>
                  <a:pt x="0" y="0"/>
                </a:moveTo>
                <a:lnTo>
                  <a:pt x="4309430" y="0"/>
                </a:lnTo>
                <a:lnTo>
                  <a:pt x="4309430" y="4735147"/>
                </a:lnTo>
                <a:lnTo>
                  <a:pt x="0" y="47351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1370" b="-9773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5" name="TextBox 15"/>
          <p:cNvSpPr txBox="1"/>
          <p:nvPr/>
        </p:nvSpPr>
        <p:spPr>
          <a:xfrm>
            <a:off x="2284733" y="1205873"/>
            <a:ext cx="595127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Expovacaciones - Bilbao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MAIO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A5D1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1DD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6337166" y="7792490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5"/>
                </a:lnTo>
                <a:lnTo>
                  <a:pt x="0" y="888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11" name="Group 11"/>
          <p:cNvGrpSpPr/>
          <p:nvPr/>
        </p:nvGrpSpPr>
        <p:grpSpPr>
          <a:xfrm>
            <a:off x="2809387" y="2206632"/>
            <a:ext cx="12669225" cy="7009192"/>
            <a:chOff x="0" y="0"/>
            <a:chExt cx="16892300" cy="9345589"/>
          </a:xfrm>
        </p:grpSpPr>
        <p:sp>
          <p:nvSpPr>
            <p:cNvPr id="12" name="Freeform 12"/>
            <p:cNvSpPr/>
            <p:nvPr/>
          </p:nvSpPr>
          <p:spPr>
            <a:xfrm>
              <a:off x="0" y="4812279"/>
              <a:ext cx="9205535" cy="4533310"/>
            </a:xfrm>
            <a:custGeom>
              <a:avLst/>
              <a:gdLst/>
              <a:ahLst/>
              <a:cxnLst/>
              <a:rect l="l" t="t" r="r" b="b"/>
              <a:pathLst>
                <a:path w="9205535" h="4533310">
                  <a:moveTo>
                    <a:pt x="0" y="0"/>
                  </a:moveTo>
                  <a:lnTo>
                    <a:pt x="9205535" y="0"/>
                  </a:lnTo>
                  <a:lnTo>
                    <a:pt x="9205535" y="4533310"/>
                  </a:lnTo>
                  <a:lnTo>
                    <a:pt x="0" y="4533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8273" r="-4424" b="-20764"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9205535" cy="4222668"/>
            </a:xfrm>
            <a:custGeom>
              <a:avLst/>
              <a:gdLst/>
              <a:ahLst/>
              <a:cxnLst/>
              <a:rect l="l" t="t" r="r" b="b"/>
              <a:pathLst>
                <a:path w="9205535" h="4222668">
                  <a:moveTo>
                    <a:pt x="0" y="0"/>
                  </a:moveTo>
                  <a:lnTo>
                    <a:pt x="9205535" y="0"/>
                  </a:lnTo>
                  <a:lnTo>
                    <a:pt x="9205535" y="4222668"/>
                  </a:lnTo>
                  <a:lnTo>
                    <a:pt x="0" y="4222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6390" b="-94279"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9883108" y="0"/>
              <a:ext cx="7009192" cy="9345589"/>
            </a:xfrm>
            <a:custGeom>
              <a:avLst/>
              <a:gdLst/>
              <a:ahLst/>
              <a:cxnLst/>
              <a:rect l="l" t="t" r="r" b="b"/>
              <a:pathLst>
                <a:path w="7009192" h="9345589">
                  <a:moveTo>
                    <a:pt x="0" y="0"/>
                  </a:moveTo>
                  <a:lnTo>
                    <a:pt x="7009192" y="0"/>
                  </a:lnTo>
                  <a:lnTo>
                    <a:pt x="7009192" y="9345589"/>
                  </a:lnTo>
                  <a:lnTo>
                    <a:pt x="0" y="9345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284733" y="1205873"/>
            <a:ext cx="5951278" cy="38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Reunião com a Coligação Candidata AD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MAIO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A5D1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1DD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6337166" y="7792490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5"/>
                </a:lnTo>
                <a:lnTo>
                  <a:pt x="0" y="888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8558003" y="2619042"/>
            <a:ext cx="3297685" cy="3203219"/>
          </a:xfrm>
          <a:custGeom>
            <a:avLst/>
            <a:gdLst/>
            <a:ahLst/>
            <a:cxnLst/>
            <a:rect l="l" t="t" r="r" b="b"/>
            <a:pathLst>
              <a:path w="3297685" h="3203219">
                <a:moveTo>
                  <a:pt x="0" y="0"/>
                </a:moveTo>
                <a:lnTo>
                  <a:pt x="3297685" y="0"/>
                </a:lnTo>
                <a:lnTo>
                  <a:pt x="3297685" y="3203220"/>
                </a:lnTo>
                <a:lnTo>
                  <a:pt x="0" y="3203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8686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4852228" y="2619042"/>
            <a:ext cx="3297685" cy="3203219"/>
          </a:xfrm>
          <a:custGeom>
            <a:avLst/>
            <a:gdLst/>
            <a:ahLst/>
            <a:cxnLst/>
            <a:rect l="l" t="t" r="r" b="b"/>
            <a:pathLst>
              <a:path w="3297685" h="3203219">
                <a:moveTo>
                  <a:pt x="0" y="0"/>
                </a:moveTo>
                <a:lnTo>
                  <a:pt x="3297685" y="0"/>
                </a:lnTo>
                <a:lnTo>
                  <a:pt x="3297685" y="3203220"/>
                </a:lnTo>
                <a:lnTo>
                  <a:pt x="0" y="3203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8686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Freeform 13"/>
          <p:cNvSpPr/>
          <p:nvPr/>
        </p:nvSpPr>
        <p:spPr>
          <a:xfrm>
            <a:off x="12468040" y="1817256"/>
            <a:ext cx="4673507" cy="5841884"/>
          </a:xfrm>
          <a:custGeom>
            <a:avLst/>
            <a:gdLst/>
            <a:ahLst/>
            <a:cxnLst/>
            <a:rect l="l" t="t" r="r" b="b"/>
            <a:pathLst>
              <a:path w="4673507" h="5841884">
                <a:moveTo>
                  <a:pt x="0" y="0"/>
                </a:moveTo>
                <a:lnTo>
                  <a:pt x="4673507" y="0"/>
                </a:lnTo>
                <a:lnTo>
                  <a:pt x="4673507" y="5841884"/>
                </a:lnTo>
                <a:lnTo>
                  <a:pt x="0" y="58418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Freeform 14"/>
          <p:cNvSpPr/>
          <p:nvPr/>
        </p:nvSpPr>
        <p:spPr>
          <a:xfrm>
            <a:off x="1146453" y="2619042"/>
            <a:ext cx="3297685" cy="3203219"/>
          </a:xfrm>
          <a:custGeom>
            <a:avLst/>
            <a:gdLst/>
            <a:ahLst/>
            <a:cxnLst/>
            <a:rect l="l" t="t" r="r" b="b"/>
            <a:pathLst>
              <a:path w="3297685" h="3203219">
                <a:moveTo>
                  <a:pt x="0" y="0"/>
                </a:moveTo>
                <a:lnTo>
                  <a:pt x="3297685" y="0"/>
                </a:lnTo>
                <a:lnTo>
                  <a:pt x="3297685" y="3203220"/>
                </a:lnTo>
                <a:lnTo>
                  <a:pt x="0" y="32032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28686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5" name="Freeform 15"/>
          <p:cNvSpPr/>
          <p:nvPr/>
        </p:nvSpPr>
        <p:spPr>
          <a:xfrm>
            <a:off x="1146453" y="6190881"/>
            <a:ext cx="3297685" cy="3203219"/>
          </a:xfrm>
          <a:custGeom>
            <a:avLst/>
            <a:gdLst/>
            <a:ahLst/>
            <a:cxnLst/>
            <a:rect l="l" t="t" r="r" b="b"/>
            <a:pathLst>
              <a:path w="3297685" h="3203219">
                <a:moveTo>
                  <a:pt x="0" y="0"/>
                </a:moveTo>
                <a:lnTo>
                  <a:pt x="3297685" y="0"/>
                </a:lnTo>
                <a:lnTo>
                  <a:pt x="3297685" y="3203219"/>
                </a:lnTo>
                <a:lnTo>
                  <a:pt x="0" y="32032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1" b="-28893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Freeform 16"/>
          <p:cNvSpPr/>
          <p:nvPr/>
        </p:nvSpPr>
        <p:spPr>
          <a:xfrm>
            <a:off x="4852228" y="6190881"/>
            <a:ext cx="3297685" cy="3203219"/>
          </a:xfrm>
          <a:custGeom>
            <a:avLst/>
            <a:gdLst/>
            <a:ahLst/>
            <a:cxnLst/>
            <a:rect l="l" t="t" r="r" b="b"/>
            <a:pathLst>
              <a:path w="3297685" h="3203219">
                <a:moveTo>
                  <a:pt x="0" y="0"/>
                </a:moveTo>
                <a:lnTo>
                  <a:pt x="3297685" y="0"/>
                </a:lnTo>
                <a:lnTo>
                  <a:pt x="3297685" y="3203219"/>
                </a:lnTo>
                <a:lnTo>
                  <a:pt x="0" y="32032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58" r="-558" b="-30123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7" name="Freeform 17"/>
          <p:cNvSpPr/>
          <p:nvPr/>
        </p:nvSpPr>
        <p:spPr>
          <a:xfrm>
            <a:off x="8558003" y="6190881"/>
            <a:ext cx="3297685" cy="3203219"/>
          </a:xfrm>
          <a:custGeom>
            <a:avLst/>
            <a:gdLst/>
            <a:ahLst/>
            <a:cxnLst/>
            <a:rect l="l" t="t" r="r" b="b"/>
            <a:pathLst>
              <a:path w="3297685" h="3203219">
                <a:moveTo>
                  <a:pt x="0" y="0"/>
                </a:moveTo>
                <a:lnTo>
                  <a:pt x="3297685" y="0"/>
                </a:lnTo>
                <a:lnTo>
                  <a:pt x="3297685" y="3203219"/>
                </a:lnTo>
                <a:lnTo>
                  <a:pt x="0" y="32032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4185" b="-33079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8" name="TextBox 18"/>
          <p:cNvSpPr txBox="1"/>
          <p:nvPr/>
        </p:nvSpPr>
        <p:spPr>
          <a:xfrm>
            <a:off x="2284733" y="1205873"/>
            <a:ext cx="5951278" cy="38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Roadshow Canadá e EUA - Toronto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MAIO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A5D1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1DD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6337166" y="7792490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5"/>
                </a:lnTo>
                <a:lnTo>
                  <a:pt x="0" y="888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11" name="Group 11"/>
          <p:cNvGrpSpPr/>
          <p:nvPr/>
        </p:nvGrpSpPr>
        <p:grpSpPr>
          <a:xfrm>
            <a:off x="2522744" y="2791482"/>
            <a:ext cx="13242511" cy="5445055"/>
            <a:chOff x="0" y="0"/>
            <a:chExt cx="17656682" cy="72600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701137" cy="7260074"/>
            </a:xfrm>
            <a:custGeom>
              <a:avLst/>
              <a:gdLst/>
              <a:ahLst/>
              <a:cxnLst/>
              <a:rect l="l" t="t" r="r" b="b"/>
              <a:pathLst>
                <a:path w="6701137" h="7260074">
                  <a:moveTo>
                    <a:pt x="0" y="0"/>
                  </a:moveTo>
                  <a:lnTo>
                    <a:pt x="6701137" y="0"/>
                  </a:lnTo>
                  <a:lnTo>
                    <a:pt x="6701137" y="7260074"/>
                  </a:lnTo>
                  <a:lnTo>
                    <a:pt x="0" y="7260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534" b="-11534"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976583" y="0"/>
              <a:ext cx="9680099" cy="7260074"/>
            </a:xfrm>
            <a:custGeom>
              <a:avLst/>
              <a:gdLst/>
              <a:ahLst/>
              <a:cxnLst/>
              <a:rect l="l" t="t" r="r" b="b"/>
              <a:pathLst>
                <a:path w="9680099" h="7260074">
                  <a:moveTo>
                    <a:pt x="0" y="0"/>
                  </a:moveTo>
                  <a:lnTo>
                    <a:pt x="9680099" y="0"/>
                  </a:lnTo>
                  <a:lnTo>
                    <a:pt x="9680099" y="7260074"/>
                  </a:lnTo>
                  <a:lnTo>
                    <a:pt x="0" y="7260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284733" y="1205873"/>
            <a:ext cx="5951278" cy="38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Roadshow Canadá e EUA - Nova Iorque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MAIO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A5D1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1DD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6403400" y="2532749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028700" y="2532749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11778100" y="2532749"/>
            <a:ext cx="5481200" cy="4110900"/>
          </a:xfrm>
          <a:custGeom>
            <a:avLst/>
            <a:gdLst/>
            <a:ahLst/>
            <a:cxnLst/>
            <a:rect l="l" t="t" r="r" b="b"/>
            <a:pathLst>
              <a:path w="5481200" h="4110900">
                <a:moveTo>
                  <a:pt x="0" y="0"/>
                </a:moveTo>
                <a:lnTo>
                  <a:pt x="5481200" y="0"/>
                </a:lnTo>
                <a:lnTo>
                  <a:pt x="5481200" y="4110900"/>
                </a:lnTo>
                <a:lnTo>
                  <a:pt x="0" y="41109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TextBox 13"/>
          <p:cNvSpPr txBox="1"/>
          <p:nvPr/>
        </p:nvSpPr>
        <p:spPr>
          <a:xfrm>
            <a:off x="2284733" y="1205873"/>
            <a:ext cx="5951278" cy="38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Entrevista Revista Business Portugal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MAIO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A5D1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1DD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1570894" y="2908544"/>
            <a:ext cx="5227339" cy="4124551"/>
          </a:xfrm>
          <a:custGeom>
            <a:avLst/>
            <a:gdLst/>
            <a:ahLst/>
            <a:cxnLst/>
            <a:rect l="l" t="t" r="r" b="b"/>
            <a:pathLst>
              <a:path w="5227339" h="4124551">
                <a:moveTo>
                  <a:pt x="0" y="0"/>
                </a:moveTo>
                <a:lnTo>
                  <a:pt x="5227339" y="0"/>
                </a:lnTo>
                <a:lnTo>
                  <a:pt x="5227339" y="4124551"/>
                </a:lnTo>
                <a:lnTo>
                  <a:pt x="0" y="41245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931" r="-1497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489767" y="2908544"/>
            <a:ext cx="9528718" cy="5164094"/>
          </a:xfrm>
          <a:custGeom>
            <a:avLst/>
            <a:gdLst/>
            <a:ahLst/>
            <a:cxnLst/>
            <a:rect l="l" t="t" r="r" b="b"/>
            <a:pathLst>
              <a:path w="9528718" h="5164094">
                <a:moveTo>
                  <a:pt x="0" y="0"/>
                </a:moveTo>
                <a:lnTo>
                  <a:pt x="9528718" y="0"/>
                </a:lnTo>
                <a:lnTo>
                  <a:pt x="9528718" y="5164095"/>
                </a:lnTo>
                <a:lnTo>
                  <a:pt x="0" y="51640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93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TextBox 12"/>
          <p:cNvSpPr txBox="1"/>
          <p:nvPr/>
        </p:nvSpPr>
        <p:spPr>
          <a:xfrm>
            <a:off x="2284733" y="1205873"/>
            <a:ext cx="12686046" cy="382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Conferência Turismo +30 - Acrescentar Valor ao Algarve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84733" y="606479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MAIO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581258" y="1183609"/>
            <a:ext cx="17313491" cy="0"/>
          </a:xfrm>
          <a:prstGeom prst="line">
            <a:avLst/>
          </a:prstGeom>
          <a:ln w="76200" cap="flat">
            <a:solidFill>
              <a:srgbClr val="A5D1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740807" y="405893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1DD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6337166" y="7792490"/>
            <a:ext cx="1373257" cy="888094"/>
          </a:xfrm>
          <a:custGeom>
            <a:avLst/>
            <a:gdLst/>
            <a:ahLst/>
            <a:cxnLst/>
            <a:rect l="l" t="t" r="r" b="b"/>
            <a:pathLst>
              <a:path w="1373257" h="888094">
                <a:moveTo>
                  <a:pt x="0" y="0"/>
                </a:moveTo>
                <a:lnTo>
                  <a:pt x="1373257" y="0"/>
                </a:lnTo>
                <a:lnTo>
                  <a:pt x="1373257" y="888095"/>
                </a:lnTo>
                <a:lnTo>
                  <a:pt x="0" y="888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11" name="Group 11"/>
          <p:cNvGrpSpPr/>
          <p:nvPr/>
        </p:nvGrpSpPr>
        <p:grpSpPr>
          <a:xfrm>
            <a:off x="1146453" y="2581279"/>
            <a:ext cx="15995094" cy="6864199"/>
            <a:chOff x="0" y="0"/>
            <a:chExt cx="21326792" cy="9152265"/>
          </a:xfrm>
        </p:grpSpPr>
        <p:sp>
          <p:nvSpPr>
            <p:cNvPr id="12" name="Freeform 12"/>
            <p:cNvSpPr/>
            <p:nvPr/>
          </p:nvSpPr>
          <p:spPr>
            <a:xfrm>
              <a:off x="14676543" y="0"/>
              <a:ext cx="6650249" cy="4430729"/>
            </a:xfrm>
            <a:custGeom>
              <a:avLst/>
              <a:gdLst/>
              <a:ahLst/>
              <a:cxnLst/>
              <a:rect l="l" t="t" r="r" b="b"/>
              <a:pathLst>
                <a:path w="6650249" h="4430729">
                  <a:moveTo>
                    <a:pt x="0" y="0"/>
                  </a:moveTo>
                  <a:lnTo>
                    <a:pt x="6650249" y="0"/>
                  </a:lnTo>
                  <a:lnTo>
                    <a:pt x="6650249" y="4430729"/>
                  </a:lnTo>
                  <a:lnTo>
                    <a:pt x="0" y="4430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676543" y="4721536"/>
              <a:ext cx="5123738" cy="4430729"/>
            </a:xfrm>
            <a:custGeom>
              <a:avLst/>
              <a:gdLst/>
              <a:ahLst/>
              <a:cxnLst/>
              <a:rect l="l" t="t" r="r" b="b"/>
              <a:pathLst>
                <a:path w="5123738" h="4430729">
                  <a:moveTo>
                    <a:pt x="0" y="0"/>
                  </a:moveTo>
                  <a:lnTo>
                    <a:pt x="5123737" y="0"/>
                  </a:lnTo>
                  <a:lnTo>
                    <a:pt x="5123737" y="4430729"/>
                  </a:lnTo>
                  <a:lnTo>
                    <a:pt x="0" y="4430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4652" r="-5140"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061995" y="0"/>
              <a:ext cx="6650249" cy="4430729"/>
            </a:xfrm>
            <a:custGeom>
              <a:avLst/>
              <a:gdLst/>
              <a:ahLst/>
              <a:cxnLst/>
              <a:rect l="l" t="t" r="r" b="b"/>
              <a:pathLst>
                <a:path w="6650249" h="4430729">
                  <a:moveTo>
                    <a:pt x="0" y="0"/>
                  </a:moveTo>
                  <a:lnTo>
                    <a:pt x="6650249" y="0"/>
                  </a:lnTo>
                  <a:lnTo>
                    <a:pt x="6650249" y="4430729"/>
                  </a:lnTo>
                  <a:lnTo>
                    <a:pt x="0" y="4430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061995" y="4721536"/>
              <a:ext cx="6650249" cy="4430729"/>
            </a:xfrm>
            <a:custGeom>
              <a:avLst/>
              <a:gdLst/>
              <a:ahLst/>
              <a:cxnLst/>
              <a:rect l="l" t="t" r="r" b="b"/>
              <a:pathLst>
                <a:path w="6650249" h="4430729">
                  <a:moveTo>
                    <a:pt x="0" y="0"/>
                  </a:moveTo>
                  <a:lnTo>
                    <a:pt x="6650249" y="0"/>
                  </a:lnTo>
                  <a:lnTo>
                    <a:pt x="6650249" y="4430729"/>
                  </a:lnTo>
                  <a:lnTo>
                    <a:pt x="0" y="4430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6097696" cy="9152265"/>
            </a:xfrm>
            <a:custGeom>
              <a:avLst/>
              <a:gdLst/>
              <a:ahLst/>
              <a:cxnLst/>
              <a:rect l="l" t="t" r="r" b="b"/>
              <a:pathLst>
                <a:path w="6097696" h="9152265">
                  <a:moveTo>
                    <a:pt x="0" y="0"/>
                  </a:moveTo>
                  <a:lnTo>
                    <a:pt x="6097696" y="0"/>
                  </a:lnTo>
                  <a:lnTo>
                    <a:pt x="6097696" y="9152265"/>
                  </a:lnTo>
                  <a:lnTo>
                    <a:pt x="0" y="9152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284733" y="1205873"/>
            <a:ext cx="12686046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Cerimónia do Hastear de Bandeiras Azuis e das Bandeiras “Praia Acessível - Praia para todos”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84733" y="606479"/>
            <a:ext cx="2676631" cy="536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JUNHO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2774425" y="983678"/>
            <a:ext cx="17313491" cy="0"/>
          </a:xfrm>
          <a:prstGeom prst="line">
            <a:avLst/>
          </a:prstGeom>
          <a:ln w="76200" cap="flat">
            <a:solidFill>
              <a:srgbClr val="024E8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1933974" y="205962"/>
            <a:ext cx="1479233" cy="1479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24E80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233247" y="1600930"/>
            <a:ext cx="1479233" cy="147923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8729A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33974" y="2526120"/>
            <a:ext cx="1479233" cy="147923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E9FC2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-2367970" y="2304433"/>
            <a:ext cx="17849896" cy="0"/>
          </a:xfrm>
          <a:prstGeom prst="line">
            <a:avLst/>
          </a:prstGeom>
          <a:ln w="76200" cap="flat">
            <a:solidFill>
              <a:srgbClr val="28729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3" name="AutoShape 13"/>
          <p:cNvSpPr/>
          <p:nvPr/>
        </p:nvSpPr>
        <p:spPr>
          <a:xfrm flipH="1" flipV="1">
            <a:off x="2843870" y="3286904"/>
            <a:ext cx="17506844" cy="0"/>
          </a:xfrm>
          <a:prstGeom prst="line">
            <a:avLst/>
          </a:prstGeom>
          <a:ln w="76200" cap="flat">
            <a:solidFill>
              <a:srgbClr val="4E9FC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14" name="Group 14"/>
          <p:cNvGrpSpPr/>
          <p:nvPr/>
        </p:nvGrpSpPr>
        <p:grpSpPr>
          <a:xfrm>
            <a:off x="-2624285" y="5253990"/>
            <a:ext cx="18336765" cy="1479232"/>
            <a:chOff x="0" y="0"/>
            <a:chExt cx="24449020" cy="1972310"/>
          </a:xfrm>
        </p:grpSpPr>
        <p:grpSp>
          <p:nvGrpSpPr>
            <p:cNvPr id="15" name="Group 15"/>
            <p:cNvGrpSpPr/>
            <p:nvPr/>
          </p:nvGrpSpPr>
          <p:grpSpPr>
            <a:xfrm>
              <a:off x="22476710" y="0"/>
              <a:ext cx="1972310" cy="1972310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9B7D1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  <p:sp>
          <p:nvSpPr>
            <p:cNvPr id="18" name="AutoShape 18"/>
            <p:cNvSpPr/>
            <p:nvPr/>
          </p:nvSpPr>
          <p:spPr>
            <a:xfrm flipH="1">
              <a:off x="0" y="986155"/>
              <a:ext cx="23692922" cy="0"/>
            </a:xfrm>
            <a:prstGeom prst="line">
              <a:avLst/>
            </a:prstGeom>
            <a:ln w="101600" cap="flat">
              <a:solidFill>
                <a:srgbClr val="79B7D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2238979" y="8344921"/>
            <a:ext cx="17951459" cy="1479232"/>
            <a:chOff x="0" y="0"/>
            <a:chExt cx="23935279" cy="1972310"/>
          </a:xfrm>
        </p:grpSpPr>
        <p:grpSp>
          <p:nvGrpSpPr>
            <p:cNvPr id="20" name="Group 20"/>
            <p:cNvGrpSpPr/>
            <p:nvPr/>
          </p:nvGrpSpPr>
          <p:grpSpPr>
            <a:xfrm>
              <a:off x="21962969" y="0"/>
              <a:ext cx="1972310" cy="1972310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9EAED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  <p:sp>
          <p:nvSpPr>
            <p:cNvPr id="23" name="AutoShape 23"/>
            <p:cNvSpPr/>
            <p:nvPr/>
          </p:nvSpPr>
          <p:spPr>
            <a:xfrm>
              <a:off x="0" y="1036955"/>
              <a:ext cx="23121112" cy="0"/>
            </a:xfrm>
            <a:prstGeom prst="line">
              <a:avLst/>
            </a:prstGeom>
            <a:ln w="101600" cap="flat">
              <a:solidFill>
                <a:srgbClr val="C9EAE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933974" y="6256089"/>
            <a:ext cx="18153941" cy="1479232"/>
            <a:chOff x="0" y="0"/>
            <a:chExt cx="24205255" cy="197231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972310" cy="1972310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5D1DD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H="1">
              <a:off x="1120601" y="986155"/>
              <a:ext cx="23084654" cy="0"/>
            </a:xfrm>
            <a:prstGeom prst="line">
              <a:avLst/>
            </a:prstGeom>
            <a:ln w="101600" cap="flat">
              <a:solidFill>
                <a:srgbClr val="A5D1D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477899" y="1005942"/>
            <a:ext cx="5951278" cy="120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Tourism.com ‘25</a:t>
            </a:r>
          </a:p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Balanço de 2024 e Perspetivas para 2025</a:t>
            </a:r>
          </a:p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Fitur 2025 - Madrid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477899" y="406548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JANEIRO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516472" y="8538147"/>
            <a:ext cx="2499269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JUNHO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910004" y="2339460"/>
            <a:ext cx="5105737" cy="786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50"/>
              </a:lnSpc>
            </a:pPr>
            <a:r>
              <a:rPr lang="en-US" sz="2100" spc="63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Roadshow </a:t>
            </a:r>
            <a:r>
              <a:rPr lang="en-US" sz="2100" spc="63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Espanha</a:t>
            </a:r>
            <a:endParaRPr lang="en-US" sz="2100" spc="63" dirty="0">
              <a:solidFill>
                <a:srgbClr val="FFFFF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r">
              <a:lnSpc>
                <a:spcPts val="3150"/>
              </a:lnSpc>
            </a:pPr>
            <a:r>
              <a:rPr lang="en-US" sz="2100" spc="63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“Ondas de Impacto” - Podcast APEXA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339110" y="1701183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FEVEREIRO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477899" y="3315479"/>
            <a:ext cx="10509309" cy="2498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BTL 2025</a:t>
            </a:r>
          </a:p>
          <a:p>
            <a:pPr algn="l">
              <a:lnSpc>
                <a:spcPts val="3299"/>
              </a:lnSpc>
            </a:pP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2ª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Edição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“Destino Albufeira”</a:t>
            </a:r>
          </a:p>
          <a:p>
            <a:pPr algn="l">
              <a:lnSpc>
                <a:spcPts val="3299"/>
              </a:lnSpc>
            </a:pP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Jornadas de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Hotelaria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e Turismo - ISCET</a:t>
            </a:r>
          </a:p>
          <a:p>
            <a:pPr algn="l">
              <a:lnSpc>
                <a:spcPts val="3299"/>
              </a:lnSpc>
            </a:pP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FLY Porto</a:t>
            </a:r>
          </a:p>
          <a:p>
            <a:pPr algn="l">
              <a:lnSpc>
                <a:spcPts val="3299"/>
              </a:lnSpc>
            </a:pP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55º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Aniversário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RTA</a:t>
            </a:r>
          </a:p>
          <a:p>
            <a:pPr algn="l">
              <a:lnSpc>
                <a:spcPts val="3299"/>
              </a:lnSpc>
            </a:pP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Patrocínio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Equipa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Ciclismo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Feminino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Cinco Quinas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477899" y="2700586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MARÇO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361219" y="6069806"/>
            <a:ext cx="4654522" cy="792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9"/>
              </a:lnSpc>
            </a:pP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B-Travel Barcelona</a:t>
            </a:r>
          </a:p>
          <a:p>
            <a:pPr algn="r">
              <a:lnSpc>
                <a:spcPts val="3299"/>
              </a:lnSpc>
            </a:pP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Prémios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PME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Líder</a:t>
            </a:r>
            <a:r>
              <a: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e </a:t>
            </a:r>
            <a:r>
              <a:rPr lang="en-US" sz="2199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Excelência</a:t>
            </a:r>
            <a:endParaRPr lang="en-US" sz="2199" spc="65" dirty="0">
              <a:solidFill>
                <a:srgbClr val="FFFFFF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653564" y="9189022"/>
            <a:ext cx="12362177" cy="792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Cerimónia do Hastear de Bandeiras </a:t>
            </a:r>
          </a:p>
          <a:p>
            <a:pPr algn="r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Balanço 1º Semestre 2025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339110" y="5389785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ABRIL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477899" y="7043330"/>
            <a:ext cx="5787989" cy="2021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Expovacaciones - Bilbao</a:t>
            </a:r>
          </a:p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Reunião AD</a:t>
            </a:r>
          </a:p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Roadshow Canadá e EUA </a:t>
            </a:r>
          </a:p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Entrevista Revista Business Portugal</a:t>
            </a:r>
          </a:p>
          <a:p>
            <a:pPr algn="l">
              <a:lnSpc>
                <a:spcPts val="3299"/>
              </a:lnSpc>
            </a:pPr>
            <a:r>
              <a:rPr lang="en-US" sz="2199" spc="6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30 anos AHETA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477899" y="6461764"/>
            <a:ext cx="2676631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MAIO</a:t>
            </a:r>
          </a:p>
        </p:txBody>
      </p:sp>
      <p:sp>
        <p:nvSpPr>
          <p:cNvPr id="41" name="Freeform 41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3A60">
                <a:alpha val="100000"/>
              </a:srgbClr>
            </a:gs>
            <a:gs pos="100000">
              <a:srgbClr val="5293C8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0903" y="10200746"/>
            <a:ext cx="16192500" cy="172508"/>
            <a:chOff x="0" y="0"/>
            <a:chExt cx="4264691" cy="454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l="l" t="t" r="r" b="b"/>
              <a:pathLst>
                <a:path w="4264691" h="45434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264691" cy="10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6" name="Group 6"/>
          <p:cNvGrpSpPr/>
          <p:nvPr/>
        </p:nvGrpSpPr>
        <p:grpSpPr>
          <a:xfrm>
            <a:off x="16815040" y="0"/>
            <a:ext cx="9585543" cy="10200746"/>
            <a:chOff x="0" y="0"/>
            <a:chExt cx="12780724" cy="13600995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4114800" cy="7328891"/>
              <a:chOff x="0" y="0"/>
              <a:chExt cx="812800" cy="144768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1447682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447682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447682"/>
                    </a:lnTo>
                    <a:lnTo>
                      <a:pt x="0" y="14476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812800" cy="15048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820271"/>
              <a:ext cx="12780724" cy="12780724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</p:grpSp>
      <p:sp>
        <p:nvSpPr>
          <p:cNvPr id="13" name="TextBox 13"/>
          <p:cNvSpPr txBox="1"/>
          <p:nvPr/>
        </p:nvSpPr>
        <p:spPr>
          <a:xfrm>
            <a:off x="1572740" y="1168776"/>
            <a:ext cx="10038643" cy="2305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b="1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rPr>
              <a:t>SAVE THE DATE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72740" y="7096152"/>
            <a:ext cx="12216557" cy="103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PRESS TRIP - MERCADO FRANCÊS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2740" y="5596264"/>
            <a:ext cx="15275327" cy="1261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0"/>
              </a:lnSpc>
            </a:pPr>
            <a:r>
              <a:rPr lang="en-US" sz="66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11 a 13 de Setembro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24285" y="7037203"/>
            <a:ext cx="18336765" cy="1635580"/>
            <a:chOff x="0" y="0"/>
            <a:chExt cx="24449020" cy="2180773"/>
          </a:xfrm>
        </p:grpSpPr>
        <p:grpSp>
          <p:nvGrpSpPr>
            <p:cNvPr id="3" name="Group 3"/>
            <p:cNvGrpSpPr/>
            <p:nvPr/>
          </p:nvGrpSpPr>
          <p:grpSpPr>
            <a:xfrm>
              <a:off x="22476710" y="0"/>
              <a:ext cx="1972310" cy="1972310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9B7D1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  <p:sp>
          <p:nvSpPr>
            <p:cNvPr id="6" name="AutoShape 6"/>
            <p:cNvSpPr/>
            <p:nvPr/>
          </p:nvSpPr>
          <p:spPr>
            <a:xfrm flipH="1">
              <a:off x="0" y="986155"/>
              <a:ext cx="23692922" cy="0"/>
            </a:xfrm>
            <a:prstGeom prst="line">
              <a:avLst/>
            </a:prstGeom>
            <a:ln w="101600" cap="flat">
              <a:solidFill>
                <a:srgbClr val="79B7D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509447" y="1106804"/>
              <a:ext cx="11677257" cy="10739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299"/>
                </a:lnSpc>
              </a:pPr>
              <a:r>
                <a:rPr lang="en-US" sz="2199" spc="6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Jantar </a:t>
              </a:r>
              <a:r>
                <a:rPr lang="en-US" sz="2199" spc="6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Solidário</a:t>
              </a:r>
              <a:endPara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r">
                <a:lnSpc>
                  <a:spcPts val="3299"/>
                </a:lnSpc>
              </a:pPr>
              <a:r>
                <a:rPr lang="en-US" sz="2199" spc="6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Discussão</a:t>
              </a:r>
              <a:r>
                <a:rPr lang="en-US" sz="2199" spc="6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e </a:t>
              </a:r>
              <a:r>
                <a:rPr lang="en-US" sz="2199" spc="6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Aprovação</a:t>
              </a:r>
              <a:r>
                <a:rPr lang="en-US" sz="2199" spc="6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do Plano de </a:t>
              </a:r>
              <a:r>
                <a:rPr lang="en-US" sz="2199" spc="6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Atividades</a:t>
              </a:r>
              <a:r>
                <a:rPr lang="en-US" sz="2199" spc="6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para 2026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8617860" y="193761"/>
              <a:ext cx="3568842" cy="740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549"/>
                </a:lnSpc>
              </a:pPr>
              <a:r>
                <a:rPr lang="en-US" sz="3499" b="1" spc="174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DEZEMBRO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33974" y="2150202"/>
            <a:ext cx="18153941" cy="1619745"/>
            <a:chOff x="0" y="0"/>
            <a:chExt cx="24205255" cy="2159660"/>
          </a:xfrm>
        </p:grpSpPr>
        <p:sp>
          <p:nvSpPr>
            <p:cNvPr id="10" name="AutoShape 10"/>
            <p:cNvSpPr/>
            <p:nvPr/>
          </p:nvSpPr>
          <p:spPr>
            <a:xfrm flipH="1" flipV="1">
              <a:off x="1120601" y="1036955"/>
              <a:ext cx="23084654" cy="0"/>
            </a:xfrm>
            <a:prstGeom prst="line">
              <a:avLst/>
            </a:prstGeom>
            <a:ln w="101600" cap="flat">
              <a:solidFill>
                <a:srgbClr val="024E8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0" y="0"/>
              <a:ext cx="1972310" cy="1972310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24E80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2058567" y="1085690"/>
              <a:ext cx="7935037" cy="1073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99"/>
                </a:lnSpc>
              </a:pPr>
              <a:r>
                <a:rPr lang="en-US" sz="2199" spc="6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Presstrip</a:t>
              </a:r>
              <a:r>
                <a:rPr lang="en-US" sz="2199" spc="6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França – 11 a 13 de </a:t>
              </a:r>
              <a:r>
                <a:rPr lang="en-US" sz="2199" spc="6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setembro</a:t>
              </a:r>
              <a:endParaRPr lang="en-US" sz="2199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l">
                <a:lnSpc>
                  <a:spcPts val="3299"/>
                </a:lnSpc>
              </a:pPr>
              <a:r>
                <a:rPr lang="en-US" sz="2199" spc="6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Dia Mundial do Turismo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58567" y="280148"/>
              <a:ext cx="3568842" cy="740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9"/>
                </a:lnSpc>
              </a:pPr>
              <a:r>
                <a:rPr lang="en-US" sz="3499" b="1" spc="174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SETEMBRO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933974" y="727075"/>
            <a:ext cx="4972070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1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AINDA EM 2025...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-2367970" y="3805503"/>
            <a:ext cx="18080450" cy="1835875"/>
            <a:chOff x="0" y="-38100"/>
            <a:chExt cx="24107267" cy="2447835"/>
          </a:xfrm>
        </p:grpSpPr>
        <p:grpSp>
          <p:nvGrpSpPr>
            <p:cNvPr id="18" name="Group 18"/>
            <p:cNvGrpSpPr/>
            <p:nvPr/>
          </p:nvGrpSpPr>
          <p:grpSpPr>
            <a:xfrm>
              <a:off x="22134957" y="82835"/>
              <a:ext cx="1972310" cy="1972310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8729A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  <p:sp>
          <p:nvSpPr>
            <p:cNvPr id="21" name="AutoShape 21"/>
            <p:cNvSpPr/>
            <p:nvPr/>
          </p:nvSpPr>
          <p:spPr>
            <a:xfrm flipV="1">
              <a:off x="0" y="753533"/>
              <a:ext cx="23799861" cy="0"/>
            </a:xfrm>
            <a:prstGeom prst="line">
              <a:avLst/>
            </a:prstGeom>
            <a:ln w="101600" cap="flat">
              <a:solidFill>
                <a:srgbClr val="28729A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037299" y="822462"/>
              <a:ext cx="6807649" cy="15872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63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Roadshow Dublin/</a:t>
              </a:r>
              <a:r>
                <a:rPr lang="en-US" sz="2100" spc="63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Edimburgo</a:t>
              </a:r>
              <a:endParaRPr lang="en-US" sz="2100" spc="63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r">
                <a:lnSpc>
                  <a:spcPts val="3150"/>
                </a:lnSpc>
              </a:pPr>
              <a:r>
                <a:rPr lang="en-US" sz="2100" spc="63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7 a 9 de </a:t>
              </a:r>
              <a:r>
                <a:rPr lang="en-US" sz="2100" spc="63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Outubro</a:t>
              </a:r>
              <a:endParaRPr lang="en-US" sz="2100" spc="63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r">
                <a:lnSpc>
                  <a:spcPts val="3150"/>
                </a:lnSpc>
              </a:pPr>
              <a:endParaRPr lang="en-US" sz="2100" spc="63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8276107" y="-38100"/>
              <a:ext cx="3568842" cy="740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549"/>
                </a:lnSpc>
              </a:pPr>
              <a:r>
                <a:rPr lang="en-US" sz="3499" b="1" spc="174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OUTUBRO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933974" y="5466703"/>
            <a:ext cx="18416740" cy="1479232"/>
            <a:chOff x="0" y="0"/>
            <a:chExt cx="24555653" cy="197231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972310" cy="1972310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9FC2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9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H="1">
              <a:off x="1213194" y="1014378"/>
              <a:ext cx="23342459" cy="0"/>
            </a:xfrm>
            <a:prstGeom prst="line">
              <a:avLst/>
            </a:prstGeom>
            <a:ln w="101600" cap="flat">
              <a:solidFill>
                <a:srgbClr val="4E9FC2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058567" y="1071528"/>
              <a:ext cx="14012412" cy="491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9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XIV Encontro Luso-Andaluz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058567" y="245322"/>
              <a:ext cx="4345135" cy="740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9"/>
                </a:lnSpc>
              </a:pPr>
              <a:r>
                <a:rPr lang="en-US" sz="3499" b="1" spc="174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NOVEMBRO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6156786" y="8445021"/>
            <a:ext cx="1734016" cy="1626557"/>
          </a:xfrm>
          <a:custGeom>
            <a:avLst/>
            <a:gdLst/>
            <a:ahLst/>
            <a:cxnLst/>
            <a:rect l="l" t="t" r="r" b="b"/>
            <a:pathLst>
              <a:path w="1734016" h="1626557">
                <a:moveTo>
                  <a:pt x="0" y="0"/>
                </a:moveTo>
                <a:lnTo>
                  <a:pt x="1734016" y="0"/>
                </a:lnTo>
                <a:lnTo>
                  <a:pt x="1734016" y="1626558"/>
                </a:lnTo>
                <a:lnTo>
                  <a:pt x="0" y="162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30" r="-16330"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301</Words>
  <Application>Microsoft Office PowerPoint</Application>
  <PresentationFormat>Personalizados</PresentationFormat>
  <Paragraphs>85</Paragraphs>
  <Slides>25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25</vt:i4>
      </vt:variant>
    </vt:vector>
  </HeadingPairs>
  <TitlesOfParts>
    <vt:vector size="33" baseType="lpstr">
      <vt:lpstr>Aileron Bold</vt:lpstr>
      <vt:lpstr>Futura Bold</vt:lpstr>
      <vt:lpstr>Aileron</vt:lpstr>
      <vt:lpstr>Futura</vt:lpstr>
      <vt:lpstr>Aileron Heavy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 of Visual Charts</dc:title>
  <dc:creator>APAL1</dc:creator>
  <cp:lastModifiedBy>Joana Machdo</cp:lastModifiedBy>
  <cp:revision>8</cp:revision>
  <cp:lastPrinted>2025-06-11T15:54:04Z</cp:lastPrinted>
  <dcterms:created xsi:type="dcterms:W3CDTF">2006-08-16T00:00:00Z</dcterms:created>
  <dcterms:modified xsi:type="dcterms:W3CDTF">2025-06-11T15:56:22Z</dcterms:modified>
  <dc:identifier>DAGlRBU2e9A</dc:identifier>
</cp:coreProperties>
</file>